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67" autoAdjust="0"/>
    <p:restoredTop sz="98068" autoAdjust="0"/>
  </p:normalViewPr>
  <p:slideViewPr>
    <p:cSldViewPr>
      <p:cViewPr>
        <p:scale>
          <a:sx n="135" d="100"/>
          <a:sy n="135" d="100"/>
        </p:scale>
        <p:origin x="-510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E011F-71AA-5D4A-BA53-2B23494D277A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CFEE2-8807-7741-9D08-93D76B278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8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FEE2-8807-7741-9D08-93D76B27806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6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81192" y="188640"/>
            <a:ext cx="3120347" cy="100811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приказу Государственного автономного учреждения культуры города Москвы «Культурный центр ЗИЛ»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«___»_____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6656" y="188640"/>
            <a:ext cx="5616624" cy="576064"/>
          </a:xfrm>
          <a:ln w="12700" cmpd="sng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1300" b="1" dirty="0">
                <a:solidFill>
                  <a:schemeClr val="tx1"/>
                </a:solidFill>
                <a:latin typeface="Arial"/>
                <a:cs typeface="Arial"/>
              </a:rPr>
              <a:t>Организационная структура </a:t>
            </a:r>
            <a:endParaRPr lang="ru-RU" sz="13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Arial"/>
                <a:cs typeface="Arial"/>
              </a:rPr>
              <a:t>ГАУК г</a:t>
            </a:r>
            <a:r>
              <a:rPr lang="ru-RU" sz="1300" b="1" dirty="0">
                <a:solidFill>
                  <a:schemeClr val="tx1"/>
                </a:solidFill>
                <a:latin typeface="Arial"/>
                <a:cs typeface="Arial"/>
              </a:rPr>
              <a:t>. Москвы «Культурный центр ЗИЛ</a:t>
            </a:r>
            <a:r>
              <a:rPr lang="ru-RU" sz="1300" b="1" dirty="0" smtClean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lang="ru-RU" sz="1300" dirty="0">
              <a:ln>
                <a:solidFill>
                  <a:schemeClr val="tx1"/>
                </a:solidFill>
              </a:ln>
              <a:solidFill>
                <a:schemeClr val="dk1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endParaRPr lang="ru-RU" sz="1300" dirty="0">
              <a:solidFill>
                <a:schemeClr val="tx1"/>
              </a:solidFill>
              <a:latin typeface="Arial"/>
              <a:ea typeface="+mj-ea"/>
              <a:cs typeface="Arial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>
            <a:off x="339255" y="2902281"/>
            <a:ext cx="5234" cy="3083584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>
            <a:off x="345973" y="3245649"/>
            <a:ext cx="297863" cy="0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 flipH="1">
            <a:off x="632520" y="2043084"/>
            <a:ext cx="8640960" cy="4573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>
            <a:off x="2072680" y="2051526"/>
            <a:ext cx="0" cy="253019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>
            <a:off x="6249144" y="2047657"/>
            <a:ext cx="0" cy="216086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/>
          <p:nvPr/>
        </p:nvCxnSpPr>
        <p:spPr>
          <a:xfrm>
            <a:off x="7545288" y="2043084"/>
            <a:ext cx="0" cy="212217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>
            <a:endCxn id="8" idx="0"/>
          </p:cNvCxnSpPr>
          <p:nvPr/>
        </p:nvCxnSpPr>
        <p:spPr>
          <a:xfrm>
            <a:off x="9273480" y="2047657"/>
            <a:ext cx="0" cy="874502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/>
          <p:nvPr/>
        </p:nvCxnSpPr>
        <p:spPr>
          <a:xfrm>
            <a:off x="4670043" y="1830867"/>
            <a:ext cx="0" cy="212217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4670043" y="1335693"/>
            <a:ext cx="0" cy="212217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>
            <a:endCxn id="35" idx="0"/>
          </p:cNvCxnSpPr>
          <p:nvPr/>
        </p:nvCxnSpPr>
        <p:spPr>
          <a:xfrm>
            <a:off x="6206548" y="2783465"/>
            <a:ext cx="6593" cy="249967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891913" y="1052736"/>
            <a:ext cx="1556260" cy="288032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Наблюдательный совет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45608" y="1547910"/>
            <a:ext cx="848870" cy="282957"/>
          </a:xfrm>
          <a:prstGeom prst="rect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6000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Директор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41432" y="2922159"/>
            <a:ext cx="864096" cy="575733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txBody>
          <a:bodyPr vert="horz" lIns="72000" tIns="45720" rIns="72000" bIns="45720" rtlCol="0" anchor="ctr" anchorCtr="0">
            <a:no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900" b="1" dirty="0">
                <a:latin typeface="Arial"/>
                <a:cs typeface="Arial"/>
              </a:rPr>
              <a:t>Специалист по </a:t>
            </a:r>
            <a:r>
              <a:rPr lang="ru-RU" sz="900" b="1" dirty="0" smtClean="0">
                <a:latin typeface="Arial"/>
                <a:cs typeface="Arial"/>
              </a:rPr>
              <a:t>охране</a:t>
            </a:r>
            <a:r>
              <a:rPr lang="en-US" sz="900" b="1" dirty="0" smtClean="0">
                <a:latin typeface="Arial"/>
                <a:cs typeface="Arial"/>
              </a:rPr>
              <a:t/>
            </a:r>
            <a:br>
              <a:rPr lang="en-US" sz="900" b="1" dirty="0" smtClean="0">
                <a:latin typeface="Arial"/>
                <a:cs typeface="Arial"/>
              </a:rPr>
            </a:br>
            <a:r>
              <a:rPr lang="ru-RU" sz="900" b="1" dirty="0" smtClean="0">
                <a:latin typeface="Arial"/>
                <a:cs typeface="Arial"/>
              </a:rPr>
              <a:t>труда</a:t>
            </a:r>
            <a:endParaRPr lang="ru-RU" sz="900" b="1" dirty="0"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463" y="2263743"/>
            <a:ext cx="1476167" cy="661201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spcBef>
                <a:spcPct val="20000"/>
              </a:spcBef>
            </a:pP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Заместитель директора</a:t>
            </a:r>
          </a:p>
          <a:p>
            <a:pPr algn="ctr">
              <a:spcBef>
                <a:spcPct val="20000"/>
              </a:spcBef>
            </a:pP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по </a:t>
            </a: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развитию </a:t>
            </a:r>
          </a:p>
          <a:p>
            <a:pPr algn="ctr">
              <a:spcBef>
                <a:spcPct val="20000"/>
              </a:spcBef>
            </a:pP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(первый заместитель</a:t>
            </a:r>
            <a:r>
              <a:rPr lang="ru-RU" sz="9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ru-RU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2640" y="2255301"/>
            <a:ext cx="1440160" cy="636652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spcBef>
                <a:spcPct val="20000"/>
              </a:spcBef>
            </a:pPr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Заместитель </a:t>
            </a: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директора по </a:t>
            </a:r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организационно-творческим </a:t>
            </a: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вопросам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29065" y="2276054"/>
            <a:ext cx="1368151" cy="60608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Главный бухгалтер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41232" y="2284143"/>
            <a:ext cx="1008112" cy="597991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Пресс-служба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29065" y="3033432"/>
            <a:ext cx="1368151" cy="50264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Бухгалтерия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3836" y="3033432"/>
            <a:ext cx="1068803" cy="424435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Отдел кадров</a:t>
            </a:r>
          </a:p>
        </p:txBody>
      </p:sp>
      <p:cxnSp>
        <p:nvCxnSpPr>
          <p:cNvPr id="311" name="Прямая соединительная линия 310"/>
          <p:cNvCxnSpPr/>
          <p:nvPr/>
        </p:nvCxnSpPr>
        <p:spPr>
          <a:xfrm>
            <a:off x="3441581" y="2768786"/>
            <a:ext cx="8885" cy="1675287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Прямоугольник 314"/>
          <p:cNvSpPr/>
          <p:nvPr/>
        </p:nvSpPr>
        <p:spPr>
          <a:xfrm>
            <a:off x="3742300" y="3033432"/>
            <a:ext cx="1642748" cy="502646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Отдел эксплуатации систем </a:t>
            </a:r>
            <a:endParaRPr lang="en-US" sz="9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и оборудования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7" name="Прямоугольник 316"/>
          <p:cNvSpPr/>
          <p:nvPr/>
        </p:nvSpPr>
        <p:spPr>
          <a:xfrm>
            <a:off x="2000672" y="5221109"/>
            <a:ext cx="1368152" cy="384383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Служба дежурного администратора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8" name="Прямоугольник 317"/>
          <p:cNvSpPr/>
          <p:nvPr/>
        </p:nvSpPr>
        <p:spPr>
          <a:xfrm>
            <a:off x="3742300" y="3645024"/>
            <a:ext cx="1642748" cy="43204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Хозяйственный отдел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9" name="Прямоугольник 318"/>
          <p:cNvSpPr/>
          <p:nvPr/>
        </p:nvSpPr>
        <p:spPr>
          <a:xfrm>
            <a:off x="5344975" y="4279594"/>
            <a:ext cx="1642748" cy="576064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Художественно-постановочный центр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29242" y="2043084"/>
            <a:ext cx="0" cy="238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Прямоугольник 242"/>
          <p:cNvSpPr/>
          <p:nvPr/>
        </p:nvSpPr>
        <p:spPr>
          <a:xfrm>
            <a:off x="667736" y="4025794"/>
            <a:ext cx="1044904" cy="5418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Центр развития 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47" name="Прямая соединительная линия 246"/>
          <p:cNvCxnSpPr/>
          <p:nvPr/>
        </p:nvCxnSpPr>
        <p:spPr>
          <a:xfrm flipH="1">
            <a:off x="344491" y="4288706"/>
            <a:ext cx="3232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/>
          <p:nvPr/>
        </p:nvCxnSpPr>
        <p:spPr>
          <a:xfrm flipH="1">
            <a:off x="345973" y="4882661"/>
            <a:ext cx="3952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3450464" y="3316388"/>
            <a:ext cx="2918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18" idx="1"/>
          </p:cNvCxnSpPr>
          <p:nvPr/>
        </p:nvCxnSpPr>
        <p:spPr>
          <a:xfrm flipH="1">
            <a:off x="3450466" y="3861048"/>
            <a:ext cx="2918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340684" y="5985865"/>
            <a:ext cx="2918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3737858" y="5051819"/>
            <a:ext cx="1588991" cy="5099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Машино-декорационная мастерская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104357" y="5045935"/>
            <a:ext cx="1656184" cy="5099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Свето-визуальный отдел</a:t>
            </a:r>
          </a:p>
        </p:txBody>
      </p:sp>
      <p:sp>
        <p:nvSpPr>
          <p:cNvPr id="297" name="Прямоугольник 296"/>
          <p:cNvSpPr/>
          <p:nvPr/>
        </p:nvSpPr>
        <p:spPr>
          <a:xfrm>
            <a:off x="643836" y="5789877"/>
            <a:ext cx="1642748" cy="4050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/>
                <a:cs typeface="Arial"/>
              </a:rPr>
              <a:t>Информационно- технологический отдел</a:t>
            </a:r>
            <a:endParaRPr lang="ru-RU" sz="9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99" name="Прямая соединительная линия 298"/>
          <p:cNvCxnSpPr>
            <a:stCxn id="317" idx="1"/>
          </p:cNvCxnSpPr>
          <p:nvPr/>
        </p:nvCxnSpPr>
        <p:spPr>
          <a:xfrm flipH="1">
            <a:off x="1784648" y="5413301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4491" y="3735663"/>
            <a:ext cx="396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67735" y="3573017"/>
            <a:ext cx="1044903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Юридическая служба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7736" y="4653136"/>
            <a:ext cx="1044901" cy="4590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Отдел закупок</a:t>
            </a:r>
          </a:p>
        </p:txBody>
      </p:sp>
      <p:sp>
        <p:nvSpPr>
          <p:cNvPr id="253" name="Прямоугольник 252"/>
          <p:cNvSpPr/>
          <p:nvPr/>
        </p:nvSpPr>
        <p:spPr>
          <a:xfrm>
            <a:off x="5381182" y="5051819"/>
            <a:ext cx="1642748" cy="504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радиовещания и звукоусиления</a:t>
            </a:r>
          </a:p>
        </p:txBody>
      </p:sp>
      <p:cxnSp>
        <p:nvCxnSpPr>
          <p:cNvPr id="36" name="Прямая соединительная линия 35"/>
          <p:cNvCxnSpPr>
            <a:endCxn id="62" idx="0"/>
          </p:cNvCxnSpPr>
          <p:nvPr/>
        </p:nvCxnSpPr>
        <p:spPr>
          <a:xfrm flipH="1">
            <a:off x="4532354" y="4855658"/>
            <a:ext cx="794495" cy="1961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213141" y="4917490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63" idx="0"/>
          </p:cNvCxnSpPr>
          <p:nvPr/>
        </p:nvCxnSpPr>
        <p:spPr>
          <a:xfrm>
            <a:off x="7001159" y="4858706"/>
            <a:ext cx="931290" cy="187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571402" y="2043084"/>
            <a:ext cx="0" cy="241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121352" y="2284143"/>
            <a:ext cx="1008112" cy="5979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/>
                <a:cs typeface="Arial"/>
              </a:rPr>
              <a:t>Общий отдел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84648" y="2882134"/>
            <a:ext cx="0" cy="25311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072680" y="3033432"/>
            <a:ext cx="1296144" cy="1140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Центр творческого развития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_____________</a:t>
            </a:r>
          </a:p>
          <a:p>
            <a:pPr algn="ctr"/>
            <a:endParaRPr lang="ru-RU" sz="9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Сектор «Дом Танца»</a:t>
            </a:r>
          </a:p>
          <a:p>
            <a:pPr algn="ctr"/>
            <a:endParaRPr lang="ru-RU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30" name="Прямая соединительная линия 229"/>
          <p:cNvCxnSpPr/>
          <p:nvPr/>
        </p:nvCxnSpPr>
        <p:spPr>
          <a:xfrm>
            <a:off x="1784648" y="358789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единительная линия 243"/>
          <p:cNvCxnSpPr/>
          <p:nvPr/>
        </p:nvCxnSpPr>
        <p:spPr>
          <a:xfrm>
            <a:off x="3960377" y="2051526"/>
            <a:ext cx="0" cy="253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Прямоугольник 244"/>
          <p:cNvSpPr/>
          <p:nvPr/>
        </p:nvSpPr>
        <p:spPr>
          <a:xfrm>
            <a:off x="3440832" y="2276054"/>
            <a:ext cx="1944216" cy="6158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Заместитель директора по эксплуатации и безопасности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2072680" y="4312059"/>
            <a:ext cx="1296144" cy="784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Культурно-просветительский центр</a:t>
            </a:r>
            <a:endParaRPr lang="ru-RU" sz="900" b="1" dirty="0">
              <a:solidFill>
                <a:schemeClr val="tx1"/>
              </a:solidFill>
            </a:endParaRPr>
          </a:p>
        </p:txBody>
      </p:sp>
      <p:cxnSp>
        <p:nvCxnSpPr>
          <p:cNvPr id="296" name="Прямая соединительная линия 295"/>
          <p:cNvCxnSpPr/>
          <p:nvPr/>
        </p:nvCxnSpPr>
        <p:spPr>
          <a:xfrm flipH="1">
            <a:off x="1784648" y="47071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34023" y="5444582"/>
            <a:ext cx="321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49316" y="5228558"/>
            <a:ext cx="1128863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Планово-экономический отдел</a:t>
            </a:r>
            <a:endParaRPr lang="ru-RU" sz="900" b="1" dirty="0">
              <a:solidFill>
                <a:schemeClr val="tx1"/>
              </a:solidFill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H="1">
            <a:off x="3450466" y="4444073"/>
            <a:ext cx="1876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6202556" y="4849456"/>
            <a:ext cx="0" cy="196161"/>
          </a:xfrm>
          <a:prstGeom prst="straightConnector1">
            <a:avLst/>
          </a:prstGeom>
          <a:ln w="9525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44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89</Words>
  <Application>Microsoft Office PowerPoint</Application>
  <PresentationFormat>Лист A4 (210x297 мм)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Приложение  к приказу Государственного автономного учреждения культуры города Москвы «Культурный центр ЗИЛ» от «___»_____ 2021 г. № 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 к приказу Государственного автономного учреждения культуры города Москвы «Культурный центр ЗИЛ» «___»__________2020 г. №______</dc:title>
  <dc:creator>kadrovik</dc:creator>
  <cp:lastModifiedBy>Баринова Галина Владимировна</cp:lastModifiedBy>
  <cp:revision>80</cp:revision>
  <cp:lastPrinted>2021-05-31T14:15:06Z</cp:lastPrinted>
  <dcterms:created xsi:type="dcterms:W3CDTF">2020-04-08T10:08:14Z</dcterms:created>
  <dcterms:modified xsi:type="dcterms:W3CDTF">2021-08-30T09:55:08Z</dcterms:modified>
</cp:coreProperties>
</file>